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Amatic SC" panose="020B0604020202020204" charset="-79"/>
      <p:regular r:id="rId8"/>
      <p:bold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0febc42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0febc42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0febc42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0febc42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0febc42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0febc42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0febc42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0febc42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4" cy="5143500"/>
          </a:xfrm>
          <a:prstGeom prst="rect">
            <a:avLst/>
          </a:prstGeom>
          <a:noFill/>
          <a:ln>
            <a:noFill/>
          </a:ln>
        </p:spPr>
      </p:pic>
      <p:sp>
        <p:nvSpPr>
          <p:cNvPr id="55" name="Google Shape;55;p13"/>
          <p:cNvSpPr txBox="1">
            <a:spLocks noGrp="1"/>
          </p:cNvSpPr>
          <p:nvPr>
            <p:ph type="ctrTitle"/>
          </p:nvPr>
        </p:nvSpPr>
        <p:spPr>
          <a:xfrm>
            <a:off x="311700" y="2181900"/>
            <a:ext cx="8520600" cy="77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D966"/>
                </a:solidFill>
                <a:latin typeface="Amatic SC"/>
                <a:ea typeface="Amatic SC"/>
                <a:cs typeface="Amatic SC"/>
                <a:sym typeface="Amatic SC"/>
              </a:rPr>
              <a:t>Game Ideas Pitch</a:t>
            </a:r>
            <a:endParaRPr b="1">
              <a:solidFill>
                <a:srgbClr val="FFD966"/>
              </a:solidFill>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4004" cy="5143500"/>
          </a:xfrm>
          <a:prstGeom prst="rect">
            <a:avLst/>
          </a:prstGeom>
          <a:noFill/>
          <a:ln>
            <a:noFill/>
          </a:ln>
        </p:spPr>
      </p:pic>
      <p:sp>
        <p:nvSpPr>
          <p:cNvPr id="61" name="Google Shape;61;p14"/>
          <p:cNvSpPr txBox="1">
            <a:spLocks noGrp="1"/>
          </p:cNvSpPr>
          <p:nvPr>
            <p:ph type="title"/>
          </p:nvPr>
        </p:nvSpPr>
        <p:spPr>
          <a:xfrm>
            <a:off x="194025" y="150875"/>
            <a:ext cx="270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966"/>
                </a:solidFill>
                <a:latin typeface="Amatic SC"/>
                <a:ea typeface="Amatic SC"/>
                <a:cs typeface="Amatic SC"/>
                <a:sym typeface="Amatic SC"/>
              </a:rPr>
              <a:t>Morph - Puzzle Game</a:t>
            </a:r>
            <a:endParaRPr b="1">
              <a:solidFill>
                <a:srgbClr val="FFD966"/>
              </a:solidFill>
              <a:latin typeface="Amatic SC"/>
              <a:ea typeface="Amatic SC"/>
              <a:cs typeface="Amatic SC"/>
              <a:sym typeface="Amatic SC"/>
            </a:endParaRPr>
          </a:p>
        </p:txBody>
      </p:sp>
      <p:sp>
        <p:nvSpPr>
          <p:cNvPr id="62" name="Google Shape;62;p14"/>
          <p:cNvSpPr txBox="1">
            <a:spLocks noGrp="1"/>
          </p:cNvSpPr>
          <p:nvPr>
            <p:ph type="body" idx="1"/>
          </p:nvPr>
        </p:nvSpPr>
        <p:spPr>
          <a:xfrm>
            <a:off x="194025" y="668625"/>
            <a:ext cx="2377800" cy="41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D966"/>
                </a:solidFill>
                <a:latin typeface="Courier New"/>
                <a:ea typeface="Courier New"/>
                <a:cs typeface="Courier New"/>
                <a:sym typeface="Courier New"/>
              </a:rPr>
              <a:t>An linear outdoor dungeon style game with multiple puzzles.</a:t>
            </a:r>
            <a:endParaRPr sz="1200" b="1">
              <a:solidFill>
                <a:srgbClr val="FFD966"/>
              </a:solidFill>
              <a:latin typeface="Courier New"/>
              <a:ea typeface="Courier New"/>
              <a:cs typeface="Courier New"/>
              <a:sym typeface="Courier New"/>
            </a:endParaRPr>
          </a:p>
          <a:p>
            <a:pPr marL="0" lvl="0" indent="0" algn="l" rtl="0">
              <a:spcBef>
                <a:spcPts val="1600"/>
              </a:spcBef>
              <a:spcAft>
                <a:spcPts val="0"/>
              </a:spcAft>
              <a:buNone/>
            </a:pPr>
            <a:r>
              <a:rPr lang="en" sz="1200" b="1">
                <a:solidFill>
                  <a:srgbClr val="FFD966"/>
                </a:solidFill>
                <a:latin typeface="Courier New"/>
                <a:ea typeface="Courier New"/>
                <a:cs typeface="Courier New"/>
                <a:sym typeface="Courier New"/>
              </a:rPr>
              <a:t>Puzzles must be solved using the unique abilities each animal has, may it be digging, small body size, strength or flight.</a:t>
            </a:r>
            <a:endParaRPr sz="1200" b="1">
              <a:solidFill>
                <a:srgbClr val="FFD966"/>
              </a:solidFill>
              <a:latin typeface="Courier New"/>
              <a:ea typeface="Courier New"/>
              <a:cs typeface="Courier New"/>
              <a:sym typeface="Courier New"/>
            </a:endParaRPr>
          </a:p>
          <a:p>
            <a:pPr marL="0" lvl="0" indent="0" algn="l" rtl="0">
              <a:spcBef>
                <a:spcPts val="1600"/>
              </a:spcBef>
              <a:spcAft>
                <a:spcPts val="0"/>
              </a:spcAft>
              <a:buNone/>
            </a:pPr>
            <a:r>
              <a:rPr lang="en" sz="1200" b="1">
                <a:solidFill>
                  <a:srgbClr val="FFD966"/>
                </a:solidFill>
                <a:latin typeface="Courier New"/>
                <a:ea typeface="Courier New"/>
                <a:cs typeface="Courier New"/>
                <a:sym typeface="Courier New"/>
              </a:rPr>
              <a:t>Each puzzle area will have the animals needed to complete it, it’s up to the player on how they use them.</a:t>
            </a:r>
            <a:endParaRPr sz="900" b="1">
              <a:solidFill>
                <a:srgbClr val="FFD966"/>
              </a:solidFill>
              <a:latin typeface="Courier New"/>
              <a:ea typeface="Courier New"/>
              <a:cs typeface="Courier New"/>
              <a:sym typeface="Courier New"/>
            </a:endParaRPr>
          </a:p>
          <a:p>
            <a:pPr marL="0" lvl="0" indent="0" algn="l" rtl="0">
              <a:lnSpc>
                <a:spcPct val="100000"/>
              </a:lnSpc>
              <a:spcBef>
                <a:spcPts val="1600"/>
              </a:spcBef>
              <a:spcAft>
                <a:spcPts val="0"/>
              </a:spcAft>
              <a:buNone/>
            </a:pPr>
            <a:r>
              <a:rPr lang="en" sz="900" b="1">
                <a:solidFill>
                  <a:srgbClr val="FFD966"/>
                </a:solidFill>
                <a:latin typeface="Courier New"/>
                <a:ea typeface="Courier New"/>
                <a:cs typeface="Courier New"/>
                <a:sym typeface="Courier New"/>
              </a:rPr>
              <a:t>Details:</a:t>
            </a:r>
            <a:endParaRPr sz="900" b="1">
              <a:solidFill>
                <a:srgbClr val="FFD966"/>
              </a:solidFill>
              <a:latin typeface="Courier New"/>
              <a:ea typeface="Courier New"/>
              <a:cs typeface="Courier New"/>
              <a:sym typeface="Courier New"/>
            </a:endParaRPr>
          </a:p>
          <a:p>
            <a:pPr marL="457200" lvl="0" indent="-285750" algn="l" rtl="0">
              <a:lnSpc>
                <a:spcPct val="100000"/>
              </a:lnSpc>
              <a:spcBef>
                <a:spcPts val="0"/>
              </a:spcBef>
              <a:spcAft>
                <a:spcPts val="0"/>
              </a:spcAft>
              <a:buClr>
                <a:srgbClr val="FFD966"/>
              </a:buClr>
              <a:buSzPts val="900"/>
              <a:buFont typeface="Courier New"/>
              <a:buChar char="-"/>
            </a:pPr>
            <a:r>
              <a:rPr lang="en" sz="900" b="1">
                <a:solidFill>
                  <a:srgbClr val="FFD966"/>
                </a:solidFill>
                <a:latin typeface="Courier New"/>
                <a:ea typeface="Courier New"/>
                <a:cs typeface="Courier New"/>
                <a:sym typeface="Courier New"/>
              </a:rPr>
              <a:t>Will be small collectables on the way through.</a:t>
            </a:r>
            <a:endParaRPr sz="900" b="1">
              <a:solidFill>
                <a:srgbClr val="FFD966"/>
              </a:solidFill>
              <a:latin typeface="Courier New"/>
              <a:ea typeface="Courier New"/>
              <a:cs typeface="Courier New"/>
              <a:sym typeface="Courier New"/>
            </a:endParaRPr>
          </a:p>
          <a:p>
            <a:pPr marL="457200" lvl="0" indent="-285750" algn="l" rtl="0">
              <a:lnSpc>
                <a:spcPct val="100000"/>
              </a:lnSpc>
              <a:spcBef>
                <a:spcPts val="0"/>
              </a:spcBef>
              <a:spcAft>
                <a:spcPts val="0"/>
              </a:spcAft>
              <a:buClr>
                <a:srgbClr val="FFD966"/>
              </a:buClr>
              <a:buSzPts val="900"/>
              <a:buFont typeface="Courier New"/>
              <a:buChar char="-"/>
            </a:pPr>
            <a:r>
              <a:rPr lang="en" sz="900" b="1">
                <a:solidFill>
                  <a:srgbClr val="FFD966"/>
                </a:solidFill>
                <a:latin typeface="Courier New"/>
                <a:ea typeface="Courier New"/>
                <a:cs typeface="Courier New"/>
                <a:sym typeface="Courier New"/>
              </a:rPr>
              <a:t>Text based narrative.</a:t>
            </a:r>
            <a:endParaRPr sz="900" b="1">
              <a:solidFill>
                <a:srgbClr val="FFD966"/>
              </a:solidFill>
              <a:latin typeface="Courier New"/>
              <a:ea typeface="Courier New"/>
              <a:cs typeface="Courier New"/>
              <a:sym typeface="Courier New"/>
            </a:endParaRPr>
          </a:p>
        </p:txBody>
      </p:sp>
      <p:pic>
        <p:nvPicPr>
          <p:cNvPr id="63" name="Google Shape;63;p14"/>
          <p:cNvPicPr preferRelativeResize="0"/>
          <p:nvPr/>
        </p:nvPicPr>
        <p:blipFill>
          <a:blip r:embed="rId4">
            <a:alphaModFix/>
          </a:blip>
          <a:stretch>
            <a:fillRect/>
          </a:stretch>
        </p:blipFill>
        <p:spPr>
          <a:xfrm>
            <a:off x="2443225" y="380925"/>
            <a:ext cx="6596022" cy="4664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4" cy="5143500"/>
          </a:xfrm>
          <a:prstGeom prst="rect">
            <a:avLst/>
          </a:prstGeom>
          <a:noFill/>
          <a:ln>
            <a:noFill/>
          </a:ln>
        </p:spPr>
      </p:pic>
      <p:sp>
        <p:nvSpPr>
          <p:cNvPr id="69" name="Google Shape;69;p15"/>
          <p:cNvSpPr txBox="1">
            <a:spLocks noGrp="1"/>
          </p:cNvSpPr>
          <p:nvPr>
            <p:ph type="title"/>
          </p:nvPr>
        </p:nvSpPr>
        <p:spPr>
          <a:xfrm>
            <a:off x="177225" y="142450"/>
            <a:ext cx="479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D966"/>
                </a:solidFill>
                <a:latin typeface="Amatic SC"/>
                <a:ea typeface="Amatic SC"/>
                <a:cs typeface="Amatic SC"/>
                <a:sym typeface="Amatic SC"/>
              </a:rPr>
              <a:t>Moodboard/Style/palette</a:t>
            </a:r>
            <a:endParaRPr b="1">
              <a:solidFill>
                <a:srgbClr val="FFD966"/>
              </a:solidFill>
              <a:latin typeface="Amatic SC"/>
              <a:ea typeface="Amatic SC"/>
              <a:cs typeface="Amatic SC"/>
              <a:sym typeface="Amatic SC"/>
            </a:endParaRPr>
          </a:p>
        </p:txBody>
      </p:sp>
      <p:sp>
        <p:nvSpPr>
          <p:cNvPr id="70" name="Google Shape;70;p15"/>
          <p:cNvSpPr txBox="1">
            <a:spLocks noGrp="1"/>
          </p:cNvSpPr>
          <p:nvPr>
            <p:ph type="body" idx="1"/>
          </p:nvPr>
        </p:nvSpPr>
        <p:spPr>
          <a:xfrm>
            <a:off x="177225" y="967050"/>
            <a:ext cx="4680600" cy="38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FD966"/>
                </a:solidFill>
                <a:latin typeface="Courier New"/>
                <a:ea typeface="Courier New"/>
                <a:cs typeface="Courier New"/>
                <a:sym typeface="Courier New"/>
              </a:rPr>
              <a:t>Going for a sorta monochromatic style, with black-ish silhouette as the animals and player.</a:t>
            </a:r>
            <a:endParaRPr sz="1400" b="1">
              <a:solidFill>
                <a:srgbClr val="FFD966"/>
              </a:solidFill>
              <a:latin typeface="Courier New"/>
              <a:ea typeface="Courier New"/>
              <a:cs typeface="Courier New"/>
              <a:sym typeface="Courier New"/>
            </a:endParaRPr>
          </a:p>
          <a:p>
            <a:pPr marL="0" lvl="0" indent="0" algn="l" rtl="0">
              <a:spcBef>
                <a:spcPts val="1600"/>
              </a:spcBef>
              <a:spcAft>
                <a:spcPts val="0"/>
              </a:spcAft>
              <a:buNone/>
            </a:pPr>
            <a:r>
              <a:rPr lang="en" sz="1400" b="1">
                <a:solidFill>
                  <a:srgbClr val="FFD966"/>
                </a:solidFill>
                <a:latin typeface="Courier New"/>
                <a:ea typeface="Courier New"/>
                <a:cs typeface="Courier New"/>
                <a:sym typeface="Courier New"/>
              </a:rPr>
              <a:t>Not overly realistic, toonish smooth style. </a:t>
            </a:r>
            <a:endParaRPr sz="1400" b="1">
              <a:solidFill>
                <a:srgbClr val="FFD966"/>
              </a:solidFill>
              <a:latin typeface="Courier New"/>
              <a:ea typeface="Courier New"/>
              <a:cs typeface="Courier New"/>
              <a:sym typeface="Courier New"/>
            </a:endParaRPr>
          </a:p>
          <a:p>
            <a:pPr marL="0" lvl="0" indent="0" algn="l" rtl="0">
              <a:spcBef>
                <a:spcPts val="1600"/>
              </a:spcBef>
              <a:spcAft>
                <a:spcPts val="0"/>
              </a:spcAft>
              <a:buNone/>
            </a:pPr>
            <a:r>
              <a:rPr lang="en" sz="1400" b="1">
                <a:solidFill>
                  <a:srgbClr val="FFD966"/>
                </a:solidFill>
                <a:latin typeface="Courier New"/>
                <a:ea typeface="Courier New"/>
                <a:cs typeface="Courier New"/>
                <a:sym typeface="Courier New"/>
              </a:rPr>
              <a:t>3D world, and 3rd person view for the player.</a:t>
            </a:r>
            <a:endParaRPr sz="1400" b="1">
              <a:solidFill>
                <a:srgbClr val="FFD966"/>
              </a:solidFill>
              <a:latin typeface="Courier New"/>
              <a:ea typeface="Courier New"/>
              <a:cs typeface="Courier New"/>
              <a:sym typeface="Courier New"/>
            </a:endParaRPr>
          </a:p>
          <a:p>
            <a:pPr marL="0" lvl="0" indent="0" algn="l" rtl="0">
              <a:spcBef>
                <a:spcPts val="1600"/>
              </a:spcBef>
              <a:spcAft>
                <a:spcPts val="0"/>
              </a:spcAft>
              <a:buNone/>
            </a:pPr>
            <a:endParaRPr b="1">
              <a:solidFill>
                <a:srgbClr val="FFD966"/>
              </a:solidFill>
              <a:latin typeface="Amatic SC"/>
              <a:ea typeface="Amatic SC"/>
              <a:cs typeface="Amatic SC"/>
              <a:sym typeface="Amatic SC"/>
            </a:endParaRPr>
          </a:p>
          <a:p>
            <a:pPr marL="0" lvl="0" indent="0" algn="l" rtl="0">
              <a:spcBef>
                <a:spcPts val="1600"/>
              </a:spcBef>
              <a:spcAft>
                <a:spcPts val="1600"/>
              </a:spcAft>
              <a:buNone/>
            </a:pPr>
            <a:endParaRPr b="1">
              <a:solidFill>
                <a:srgbClr val="FFD966"/>
              </a:solidFill>
              <a:latin typeface="Amatic SC"/>
              <a:ea typeface="Amatic SC"/>
              <a:cs typeface="Amatic SC"/>
              <a:sym typeface="Amatic SC"/>
            </a:endParaRPr>
          </a:p>
        </p:txBody>
      </p:sp>
      <p:pic>
        <p:nvPicPr>
          <p:cNvPr id="71" name="Google Shape;71;p15"/>
          <p:cNvPicPr preferRelativeResize="0"/>
          <p:nvPr/>
        </p:nvPicPr>
        <p:blipFill>
          <a:blip r:embed="rId4">
            <a:alphaModFix/>
          </a:blip>
          <a:stretch>
            <a:fillRect/>
          </a:stretch>
        </p:blipFill>
        <p:spPr>
          <a:xfrm>
            <a:off x="4933475" y="899800"/>
            <a:ext cx="4025728" cy="4025728"/>
          </a:xfrm>
          <a:prstGeom prst="rect">
            <a:avLst/>
          </a:prstGeom>
          <a:noFill/>
          <a:ln>
            <a:noFill/>
          </a:ln>
        </p:spPr>
      </p:pic>
      <p:pic>
        <p:nvPicPr>
          <p:cNvPr id="72" name="Google Shape;72;p15"/>
          <p:cNvPicPr preferRelativeResize="0"/>
          <p:nvPr/>
        </p:nvPicPr>
        <p:blipFill>
          <a:blip r:embed="rId5">
            <a:alphaModFix/>
          </a:blip>
          <a:stretch>
            <a:fillRect/>
          </a:stretch>
        </p:blipFill>
        <p:spPr>
          <a:xfrm>
            <a:off x="231525" y="4521578"/>
            <a:ext cx="4572003" cy="337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0"/>
            <a:ext cx="9143997" cy="2454624"/>
          </a:xfrm>
          <a:prstGeom prst="rect">
            <a:avLst/>
          </a:prstGeom>
          <a:noFill/>
          <a:ln>
            <a:noFill/>
          </a:ln>
        </p:spPr>
      </p:pic>
      <p:sp>
        <p:nvSpPr>
          <p:cNvPr id="78" name="Google Shape;78;p16"/>
          <p:cNvSpPr txBox="1">
            <a:spLocks noGrp="1"/>
          </p:cNvSpPr>
          <p:nvPr>
            <p:ph type="title"/>
          </p:nvPr>
        </p:nvSpPr>
        <p:spPr>
          <a:xfrm>
            <a:off x="151900" y="1482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matic SC"/>
                <a:ea typeface="Amatic SC"/>
                <a:cs typeface="Amatic SC"/>
                <a:sym typeface="Amatic SC"/>
              </a:rPr>
              <a:t>String of Fate - Combat Platform Game</a:t>
            </a:r>
            <a:endParaRPr b="1">
              <a:solidFill>
                <a:srgbClr val="FFFFFF"/>
              </a:solidFill>
              <a:latin typeface="Amatic SC"/>
              <a:ea typeface="Amatic SC"/>
              <a:cs typeface="Amatic SC"/>
              <a:sym typeface="Amatic SC"/>
            </a:endParaRPr>
          </a:p>
        </p:txBody>
      </p:sp>
      <p:sp>
        <p:nvSpPr>
          <p:cNvPr id="79" name="Google Shape;79;p16"/>
          <p:cNvSpPr txBox="1">
            <a:spLocks noGrp="1"/>
          </p:cNvSpPr>
          <p:nvPr>
            <p:ph type="body" idx="1"/>
          </p:nvPr>
        </p:nvSpPr>
        <p:spPr>
          <a:xfrm>
            <a:off x="311700" y="1152475"/>
            <a:ext cx="3083700" cy="3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660000"/>
                </a:solidFill>
                <a:latin typeface="Courier New"/>
                <a:ea typeface="Courier New"/>
                <a:cs typeface="Courier New"/>
                <a:sym typeface="Courier New"/>
              </a:rPr>
              <a:t>Side scroller combat platform game.</a:t>
            </a:r>
            <a:endParaRPr sz="1200" b="1">
              <a:solidFill>
                <a:srgbClr val="660000"/>
              </a:solidFill>
              <a:latin typeface="Courier New"/>
              <a:ea typeface="Courier New"/>
              <a:cs typeface="Courier New"/>
              <a:sym typeface="Courier New"/>
            </a:endParaRPr>
          </a:p>
          <a:p>
            <a:pPr marL="0" lvl="0" indent="0" algn="l" rtl="0">
              <a:spcBef>
                <a:spcPts val="1600"/>
              </a:spcBef>
              <a:spcAft>
                <a:spcPts val="0"/>
              </a:spcAft>
              <a:buNone/>
            </a:pPr>
            <a:r>
              <a:rPr lang="en" sz="1200" b="1">
                <a:solidFill>
                  <a:srgbClr val="660000"/>
                </a:solidFill>
                <a:latin typeface="Courier New"/>
                <a:ea typeface="Courier New"/>
                <a:cs typeface="Courier New"/>
                <a:sym typeface="Courier New"/>
              </a:rPr>
              <a:t>Players must adventure to find the end of the string. Being hit by an enemy will cause the string to fade as its counted as your health bar. Health will regen back slowly, and string will reappear. If string completely disappears the connection is lost and your player dies.</a:t>
            </a:r>
            <a:endParaRPr sz="1200" b="1">
              <a:solidFill>
                <a:srgbClr val="660000"/>
              </a:solidFill>
              <a:latin typeface="Courier New"/>
              <a:ea typeface="Courier New"/>
              <a:cs typeface="Courier New"/>
              <a:sym typeface="Courier New"/>
            </a:endParaRPr>
          </a:p>
          <a:p>
            <a:pPr marL="0" lvl="0" indent="0" algn="l" rtl="0">
              <a:spcBef>
                <a:spcPts val="1600"/>
              </a:spcBef>
              <a:spcAft>
                <a:spcPts val="1600"/>
              </a:spcAft>
              <a:buNone/>
            </a:pPr>
            <a:r>
              <a:rPr lang="en" sz="1200" b="1">
                <a:solidFill>
                  <a:srgbClr val="660000"/>
                </a:solidFill>
                <a:latin typeface="Courier New"/>
                <a:ea typeface="Courier New"/>
                <a:cs typeface="Courier New"/>
                <a:sym typeface="Courier New"/>
              </a:rPr>
              <a:t>Player starts off with a basic sword, and gains more skills and weapons throughout the journey.</a:t>
            </a:r>
            <a:endParaRPr sz="1200" b="1">
              <a:solidFill>
                <a:srgbClr val="660000"/>
              </a:solidFill>
              <a:latin typeface="Courier New"/>
              <a:ea typeface="Courier New"/>
              <a:cs typeface="Courier New"/>
              <a:sym typeface="Courier New"/>
            </a:endParaRPr>
          </a:p>
        </p:txBody>
      </p:sp>
      <p:pic>
        <p:nvPicPr>
          <p:cNvPr id="80" name="Google Shape;80;p16"/>
          <p:cNvPicPr preferRelativeResize="0"/>
          <p:nvPr/>
        </p:nvPicPr>
        <p:blipFill>
          <a:blip r:embed="rId4">
            <a:alphaModFix/>
          </a:blip>
          <a:stretch>
            <a:fillRect/>
          </a:stretch>
        </p:blipFill>
        <p:spPr>
          <a:xfrm>
            <a:off x="3303025" y="976525"/>
            <a:ext cx="5704824" cy="403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0"/>
            <a:ext cx="9143997" cy="2454624"/>
          </a:xfrm>
          <a:prstGeom prst="rect">
            <a:avLst/>
          </a:prstGeom>
          <a:noFill/>
          <a:ln>
            <a:noFill/>
          </a:ln>
        </p:spPr>
      </p:pic>
      <p:sp>
        <p:nvSpPr>
          <p:cNvPr id="86" name="Google Shape;86;p17"/>
          <p:cNvSpPr txBox="1">
            <a:spLocks noGrp="1"/>
          </p:cNvSpPr>
          <p:nvPr>
            <p:ph type="title"/>
          </p:nvPr>
        </p:nvSpPr>
        <p:spPr>
          <a:xfrm>
            <a:off x="149100" y="168775"/>
            <a:ext cx="440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matic SC"/>
                <a:ea typeface="Amatic SC"/>
                <a:cs typeface="Amatic SC"/>
                <a:sym typeface="Amatic SC"/>
              </a:rPr>
              <a:t>Moodboard/Style/Palette</a:t>
            </a:r>
            <a:endParaRPr b="1">
              <a:solidFill>
                <a:srgbClr val="FFFFFF"/>
              </a:solidFill>
              <a:latin typeface="Amatic SC"/>
              <a:ea typeface="Amatic SC"/>
              <a:cs typeface="Amatic SC"/>
              <a:sym typeface="Amatic SC"/>
            </a:endParaRPr>
          </a:p>
        </p:txBody>
      </p:sp>
      <p:sp>
        <p:nvSpPr>
          <p:cNvPr id="87" name="Google Shape;87;p17"/>
          <p:cNvSpPr txBox="1">
            <a:spLocks noGrp="1"/>
          </p:cNvSpPr>
          <p:nvPr>
            <p:ph type="body" idx="1"/>
          </p:nvPr>
        </p:nvSpPr>
        <p:spPr>
          <a:xfrm>
            <a:off x="149100" y="1398125"/>
            <a:ext cx="4238700" cy="35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660000"/>
                </a:solidFill>
                <a:latin typeface="Courier New"/>
                <a:ea typeface="Courier New"/>
                <a:cs typeface="Courier New"/>
                <a:sym typeface="Courier New"/>
              </a:rPr>
              <a:t>Bit more green and blue palette for the string to stand out.</a:t>
            </a:r>
            <a:endParaRPr sz="1400" b="1">
              <a:solidFill>
                <a:srgbClr val="660000"/>
              </a:solidFill>
              <a:latin typeface="Courier New"/>
              <a:ea typeface="Courier New"/>
              <a:cs typeface="Courier New"/>
              <a:sym typeface="Courier New"/>
            </a:endParaRPr>
          </a:p>
          <a:p>
            <a:pPr marL="0" lvl="0" indent="0" algn="l" rtl="0">
              <a:spcBef>
                <a:spcPts val="1600"/>
              </a:spcBef>
              <a:spcAft>
                <a:spcPts val="0"/>
              </a:spcAft>
              <a:buNone/>
            </a:pPr>
            <a:r>
              <a:rPr lang="en" sz="1400" b="1">
                <a:solidFill>
                  <a:srgbClr val="660000"/>
                </a:solidFill>
                <a:latin typeface="Courier New"/>
                <a:ea typeface="Courier New"/>
                <a:cs typeface="Courier New"/>
                <a:sym typeface="Courier New"/>
              </a:rPr>
              <a:t>Will be corrupted areas of the map that’ll be dark-ish purple.</a:t>
            </a:r>
            <a:endParaRPr sz="1400" b="1">
              <a:solidFill>
                <a:srgbClr val="660000"/>
              </a:solidFill>
              <a:latin typeface="Courier New"/>
              <a:ea typeface="Courier New"/>
              <a:cs typeface="Courier New"/>
              <a:sym typeface="Courier New"/>
            </a:endParaRPr>
          </a:p>
          <a:p>
            <a:pPr marL="0" lvl="0" indent="0" algn="l" rtl="0">
              <a:spcBef>
                <a:spcPts val="1600"/>
              </a:spcBef>
              <a:spcAft>
                <a:spcPts val="1600"/>
              </a:spcAft>
              <a:buNone/>
            </a:pPr>
            <a:r>
              <a:rPr lang="en" sz="1400" b="1">
                <a:solidFill>
                  <a:srgbClr val="660000"/>
                </a:solidFill>
                <a:latin typeface="Courier New"/>
                <a:ea typeface="Courier New"/>
                <a:cs typeface="Courier New"/>
                <a:sym typeface="Courier New"/>
              </a:rPr>
              <a:t>Going for very simple toony style, with bit of rustic painting brush.</a:t>
            </a:r>
            <a:endParaRPr sz="1400" b="1">
              <a:solidFill>
                <a:srgbClr val="660000"/>
              </a:solidFill>
              <a:latin typeface="Courier New"/>
              <a:ea typeface="Courier New"/>
              <a:cs typeface="Courier New"/>
              <a:sym typeface="Courier New"/>
            </a:endParaRPr>
          </a:p>
        </p:txBody>
      </p:sp>
      <p:pic>
        <p:nvPicPr>
          <p:cNvPr id="88" name="Google Shape;88;p17"/>
          <p:cNvPicPr preferRelativeResize="0"/>
          <p:nvPr/>
        </p:nvPicPr>
        <p:blipFill>
          <a:blip r:embed="rId4">
            <a:alphaModFix/>
          </a:blip>
          <a:stretch>
            <a:fillRect/>
          </a:stretch>
        </p:blipFill>
        <p:spPr>
          <a:xfrm>
            <a:off x="4501650" y="516800"/>
            <a:ext cx="4485049" cy="4485049"/>
          </a:xfrm>
          <a:prstGeom prst="rect">
            <a:avLst/>
          </a:prstGeom>
          <a:noFill/>
          <a:ln>
            <a:noFill/>
          </a:ln>
        </p:spPr>
      </p:pic>
      <p:pic>
        <p:nvPicPr>
          <p:cNvPr id="89" name="Google Shape;89;p17"/>
          <p:cNvPicPr preferRelativeResize="0"/>
          <p:nvPr/>
        </p:nvPicPr>
        <p:blipFill>
          <a:blip r:embed="rId5">
            <a:alphaModFix/>
          </a:blip>
          <a:stretch>
            <a:fillRect/>
          </a:stretch>
        </p:blipFill>
        <p:spPr>
          <a:xfrm>
            <a:off x="111275" y="4628375"/>
            <a:ext cx="4341624" cy="320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Words>
  <Application>Microsoft Office PowerPoint</Application>
  <PresentationFormat>On-screen Show (16:9)</PresentationFormat>
  <Paragraphs>20</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Amatic SC</vt:lpstr>
      <vt:lpstr>Courier New</vt:lpstr>
      <vt:lpstr>Simple Light</vt:lpstr>
      <vt:lpstr>Game Ideas Pitch</vt:lpstr>
      <vt:lpstr>Morph - Puzzle Game</vt:lpstr>
      <vt:lpstr>Moodboard/Style/palette</vt:lpstr>
      <vt:lpstr>String of Fate - Combat Platform Game</vt:lpstr>
      <vt:lpstr>Moodboard/Style/Palette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Ideas Pitch</dc:title>
  <dc:creator>Christa Hammer christiansen</dc:creator>
  <cp:lastModifiedBy>Christa Hammer christiansen</cp:lastModifiedBy>
  <cp:revision>2</cp:revision>
  <dcterms:modified xsi:type="dcterms:W3CDTF">2020-03-11T22:50:06Z</dcterms:modified>
</cp:coreProperties>
</file>